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57" r:id="rId4"/>
    <p:sldId id="258" r:id="rId5"/>
    <p:sldId id="259" r:id="rId6"/>
    <p:sldId id="270" r:id="rId7"/>
    <p:sldId id="271" r:id="rId8"/>
    <p:sldId id="272" r:id="rId9"/>
    <p:sldId id="273" r:id="rId10"/>
    <p:sldId id="260" r:id="rId11"/>
    <p:sldId id="262" r:id="rId12"/>
    <p:sldId id="263" r:id="rId13"/>
    <p:sldId id="267" r:id="rId14"/>
    <p:sldId id="274" r:id="rId15"/>
    <p:sldId id="277" r:id="rId16"/>
    <p:sldId id="275" r:id="rId17"/>
    <p:sldId id="268" r:id="rId18"/>
    <p:sldId id="269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1C98F8A-FEC4-456A-827B-70847FB7BE9C}" type="datetimeFigureOut">
              <a:rPr lang="pt-BR" smtClean="0"/>
              <a:t>10/06/2012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1CA3BE5-D22C-4416-90E5-DB3E96E35A1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1600" y="836712"/>
            <a:ext cx="7117180" cy="1470025"/>
          </a:xfrm>
        </p:spPr>
        <p:txBody>
          <a:bodyPr/>
          <a:lstStyle/>
          <a:p>
            <a:pPr algn="ctr"/>
            <a:r>
              <a:rPr lang="pt-BR" b="1" dirty="0" smtClean="0"/>
              <a:t>A questão ética </a:t>
            </a:r>
            <a:r>
              <a:rPr lang="pt-BR" b="1" dirty="0" smtClean="0"/>
              <a:t>em Gálatas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5445224"/>
            <a:ext cx="7117180" cy="861420"/>
          </a:xfrm>
        </p:spPr>
        <p:txBody>
          <a:bodyPr/>
          <a:lstStyle/>
          <a:p>
            <a:pPr algn="r"/>
            <a:r>
              <a:rPr lang="pt-BR" b="1" dirty="0" smtClean="0"/>
              <a:t>Escola Bíblica Ecumênica</a:t>
            </a:r>
            <a:endParaRPr lang="pt-BR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30636"/>
            <a:ext cx="3444580" cy="258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19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b="1" dirty="0"/>
              <a:t>Pressupostos</a:t>
            </a:r>
            <a:endParaRPr lang="pt-BR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5282767" cy="410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734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1. Filhos/as</a:t>
            </a:r>
            <a:r>
              <a:rPr lang="pt-PT" b="1" dirty="0"/>
              <a:t>, não escravos/as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556792"/>
            <a:ext cx="7125112" cy="3493847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4.6 e 7 “E, porque vós sois filhos, enviou Deus ao nosso coração o Espírito de seu Filho, que clama: Aba, Pai!</a:t>
            </a:r>
            <a:r>
              <a:rPr lang="pt-PT" sz="2800" i="1" baseline="30000" dirty="0"/>
              <a:t> </a:t>
            </a:r>
            <a:r>
              <a:rPr lang="pt-PT" sz="2800" i="1" dirty="0" smtClean="0"/>
              <a:t>De </a:t>
            </a:r>
            <a:r>
              <a:rPr lang="pt-PT" sz="2800" i="1" dirty="0"/>
              <a:t>sorte que já não és escravo, porém filho; e, sendo filho, também herdeiro por Deus”.</a:t>
            </a:r>
            <a:endParaRPr lang="pt-BR" sz="2800" dirty="0"/>
          </a:p>
          <a:p>
            <a:endParaRPr lang="pt-B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53135"/>
            <a:ext cx="2736304" cy="204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99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2. Igualdade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1484784"/>
            <a:ext cx="7125112" cy="3493847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3. 28 “Dessarte, não pode haver judeu nem grego; nem escravo nem liberto; nem homem nem mulher; porque todos vós sois um em Cristo Jesus”.</a:t>
            </a:r>
            <a:endParaRPr lang="pt-BR" sz="2800" dirty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581127"/>
            <a:ext cx="3781839" cy="185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58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404664"/>
            <a:ext cx="7125113" cy="1195535"/>
          </a:xfrm>
        </p:spPr>
        <p:txBody>
          <a:bodyPr/>
          <a:lstStyle/>
          <a:p>
            <a:pPr algn="ctr"/>
            <a:r>
              <a:rPr lang="pt-BR" b="1" dirty="0" smtClean="0"/>
              <a:t>3. A </a:t>
            </a:r>
            <a:r>
              <a:rPr lang="pt-BR" b="1" dirty="0"/>
              <a:t>lei escraviza e o amor liberta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556792"/>
            <a:ext cx="7704855" cy="4051437"/>
          </a:xfrm>
        </p:spPr>
        <p:txBody>
          <a:bodyPr/>
          <a:lstStyle/>
          <a:p>
            <a:pPr marL="0" indent="0" algn="ctr">
              <a:buNone/>
            </a:pPr>
            <a:r>
              <a:rPr lang="pt-PT" sz="2400" i="1" dirty="0"/>
              <a:t>Gl 5.22 e 23 “Mas o fruto do Espírito é: </a:t>
            </a:r>
            <a:r>
              <a:rPr lang="pt-PT" sz="2400" b="1" i="1" dirty="0"/>
              <a:t>amor</a:t>
            </a:r>
            <a:r>
              <a:rPr lang="pt-PT" sz="2400" i="1" dirty="0"/>
              <a:t>, alegria, paz, longanimidade, benignidade, bondade, fidelidade,</a:t>
            </a:r>
            <a:r>
              <a:rPr lang="pt-PT" sz="2400" b="1" i="1" baseline="30000" dirty="0"/>
              <a:t> </a:t>
            </a:r>
            <a:r>
              <a:rPr lang="pt-PT" sz="2400" i="1" dirty="0"/>
              <a:t>mansidão, domínio próprio. Contra estas coisas não há lei.”.</a:t>
            </a:r>
            <a:endParaRPr lang="pt-BR" sz="2400" dirty="0"/>
          </a:p>
          <a:p>
            <a:pPr marL="0" indent="0" algn="ctr">
              <a:buNone/>
            </a:pPr>
            <a:r>
              <a:rPr lang="pt-BR" sz="2400" i="1" dirty="0" smtClean="0"/>
              <a:t>1 </a:t>
            </a:r>
            <a:r>
              <a:rPr lang="pt-BR" sz="2400" i="1" dirty="0"/>
              <a:t>Co10. </a:t>
            </a:r>
            <a:r>
              <a:rPr lang="pt-PT" sz="2400" i="1" dirty="0"/>
              <a:t>23 e 24</a:t>
            </a:r>
            <a:r>
              <a:rPr lang="pt-PT" sz="2400" i="1" baseline="30000" dirty="0"/>
              <a:t> “</a:t>
            </a:r>
            <a:r>
              <a:rPr lang="pt-PT" sz="2400" i="1" dirty="0"/>
              <a:t>Todas as coisas são lícitas, mas nem todas convêm; todas são lícitas, mas nem todas edificam.</a:t>
            </a:r>
            <a:r>
              <a:rPr lang="pt-PT" sz="2400" i="1" baseline="30000" dirty="0"/>
              <a:t> </a:t>
            </a:r>
            <a:r>
              <a:rPr lang="pt-PT" sz="2400" i="1" dirty="0"/>
              <a:t>Ninguém busque o seu próprio interesse, e sim o de outrem”.</a:t>
            </a:r>
            <a:r>
              <a:rPr lang="pt-PT" sz="2400" i="1" baseline="30000" dirty="0"/>
              <a:t> </a:t>
            </a:r>
            <a:endParaRPr lang="pt-BR" sz="2400" dirty="0"/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941168"/>
            <a:ext cx="260985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7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620688"/>
            <a:ext cx="7125113" cy="1296144"/>
          </a:xfrm>
        </p:spPr>
        <p:txBody>
          <a:bodyPr/>
          <a:lstStyle/>
          <a:p>
            <a:pPr algn="ctr"/>
            <a:r>
              <a:rPr lang="pt-PT" b="1" dirty="0" smtClean="0"/>
              <a:t>4. A </a:t>
            </a:r>
            <a:r>
              <a:rPr lang="pt-PT" b="1" dirty="0"/>
              <a:t>fé nos leva a conhecer a Cristo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2852936"/>
            <a:ext cx="7125112" cy="3565855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3.23 e 24 “Mas, antes que viesse a fé, estávamos sob a tutela da lei e nela encerrados, para essa fé que, de futuro, haveria de revelar-se. De maneira que a lei nos serviu de aio para nos conduzir a Cristo, a fim de que fôssemos justificados por fé”.</a:t>
            </a:r>
            <a:endParaRPr lang="pt-BR" sz="2800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813"/>
            <a:ext cx="1279525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21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b="1" dirty="0" smtClean="0"/>
              <a:t>4.1 A </a:t>
            </a:r>
            <a:r>
              <a:rPr lang="pt-PT" b="1" dirty="0"/>
              <a:t>fé é revelada no amor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2629751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5.6 “Porque, em Cristo Jesus, nem a circuncisão, nem a incircuncisão têm valor algum, mas a fé que atua pelo amor”.</a:t>
            </a:r>
            <a:endParaRPr lang="pt-BR" sz="2800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10" y="4005064"/>
            <a:ext cx="2798763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8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b="1" dirty="0" smtClean="0"/>
              <a:t>4.2 Pela </a:t>
            </a:r>
            <a:r>
              <a:rPr lang="pt-PT" b="1" dirty="0"/>
              <a:t>fé assumimos a cruz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2917783"/>
          </a:xfrm>
        </p:spPr>
        <p:txBody>
          <a:bodyPr/>
          <a:lstStyle/>
          <a:p>
            <a:pPr marL="0" indent="0">
              <a:buNone/>
            </a:pPr>
            <a:r>
              <a:rPr lang="pt-PT" sz="2800" i="1" dirty="0"/>
              <a:t>Gl 2. 19b e 20a “Estou crucificado com Cristo;</a:t>
            </a:r>
            <a:r>
              <a:rPr lang="pt-PT" sz="2800" b="1" i="1" baseline="30000" dirty="0"/>
              <a:t> </a:t>
            </a:r>
            <a:r>
              <a:rPr lang="pt-PT" sz="2800" i="1" dirty="0"/>
              <a:t>logo, já não sou eu quem vive, mas Cristo vive em mim; e esse viver que, agora, tenho na carne, vivo pela fé no Filho de Deus”...</a:t>
            </a:r>
            <a:endParaRPr lang="pt-BR" sz="2800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346029"/>
            <a:ext cx="1927225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8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Consequências</a:t>
            </a:r>
            <a:r>
              <a:rPr lang="pt-BR" dirty="0" smtClean="0"/>
              <a:t> </a:t>
            </a:r>
            <a:r>
              <a:rPr lang="pt-BR" b="1" dirty="0" smtClean="0"/>
              <a:t>para o comportamento</a:t>
            </a:r>
            <a:endParaRPr lang="pt-BR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52936"/>
            <a:ext cx="4684336" cy="293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94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a. Serviço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4949" y="1412776"/>
            <a:ext cx="7125112" cy="2341719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5. 13b “sede, antes, servos uns dos outros, pelo amor”.</a:t>
            </a:r>
            <a:endParaRPr lang="pt-BR" sz="2800" dirty="0"/>
          </a:p>
          <a:p>
            <a:endParaRPr lang="pt-BR" dirty="0"/>
          </a:p>
        </p:txBody>
      </p:sp>
      <p:pic>
        <p:nvPicPr>
          <p:cNvPr id="4100" name="Picture 4" descr="http://1.bp.blogspot.com/_Xm5eyPJdlKA/Sd37q_cSHaI/AAAAAAAAGuE/y9COZa1Sslc/s400/o+lava-p%C3%A9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256" y="3140968"/>
            <a:ext cx="4750000" cy="338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62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b. Solidariedade </a:t>
            </a:r>
            <a:r>
              <a:rPr lang="pt-BR" b="1" dirty="0"/>
              <a:t>e vida comunitária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2053687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i="1" dirty="0" err="1"/>
              <a:t>Gl</a:t>
            </a:r>
            <a:r>
              <a:rPr lang="pt-BR" sz="2800" i="1" dirty="0"/>
              <a:t> 6.2 </a:t>
            </a:r>
            <a:r>
              <a:rPr lang="pt-PT" sz="2800" i="1" dirty="0"/>
              <a:t>“Levai as cargas uns dos outros e, assim, cumprireis a lei de Cristo”.</a:t>
            </a:r>
            <a:endParaRPr lang="pt-BR" sz="2800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432969"/>
            <a:ext cx="4114800" cy="248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22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450990" cy="924475"/>
          </a:xfrm>
        </p:spPr>
        <p:txBody>
          <a:bodyPr/>
          <a:lstStyle/>
          <a:p>
            <a:r>
              <a:rPr lang="pt-PT" b="1" dirty="0" smtClean="0"/>
              <a:t>c. Partilha </a:t>
            </a:r>
            <a:r>
              <a:rPr lang="pt-PT" b="1" dirty="0"/>
              <a:t>do saber e do poder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2701759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6.6 “</a:t>
            </a:r>
            <a:r>
              <a:rPr lang="pt-PT" sz="2800" b="1" i="1" baseline="30000" dirty="0"/>
              <a:t> </a:t>
            </a:r>
            <a:r>
              <a:rPr lang="pt-PT" sz="2800" i="1" dirty="0"/>
              <a:t>Mas aquele que está sendo instruído na palavra faça participante de todas as coisas boas aquele que o instrui”.</a:t>
            </a:r>
            <a:endParaRPr lang="pt-BR" sz="2800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28956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29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1673156"/>
          </a:xfrm>
        </p:spPr>
        <p:txBody>
          <a:bodyPr/>
          <a:lstStyle/>
          <a:p>
            <a:pPr algn="ctr"/>
            <a:r>
              <a:rPr lang="pt-PT" b="1" dirty="0" smtClean="0"/>
              <a:t>d. Lançar-se </a:t>
            </a:r>
            <a:r>
              <a:rPr lang="pt-PT" b="1" dirty="0"/>
              <a:t>na experiência da novidade do </a:t>
            </a:r>
            <a:r>
              <a:rPr lang="pt-PT" b="1" dirty="0" smtClean="0"/>
              <a:t>Reino - Viver </a:t>
            </a:r>
            <a:r>
              <a:rPr lang="pt-PT" b="1" dirty="0"/>
              <a:t>na fé e no Espírito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2060848"/>
            <a:ext cx="7125112" cy="2448272"/>
          </a:xfrm>
        </p:spPr>
        <p:txBody>
          <a:bodyPr/>
          <a:lstStyle/>
          <a:p>
            <a:pPr marL="0" indent="0" algn="ctr">
              <a:buNone/>
            </a:pPr>
            <a:r>
              <a:rPr lang="pt-PT" sz="2800" i="1" dirty="0"/>
              <a:t>Gl 6.15 “Pois nem a circuncisão é coisa alguma, nem a incircuncisão, mas o ser nova criatura”.</a:t>
            </a:r>
            <a:endParaRPr lang="pt-BR" sz="2800" dirty="0"/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348" y="3999480"/>
            <a:ext cx="2234927" cy="227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22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Imperativos 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372023"/>
            <a:ext cx="7632848" cy="4505249"/>
          </a:xfrm>
        </p:spPr>
        <p:txBody>
          <a:bodyPr>
            <a:normAutofit fontScale="92500" lnSpcReduction="20000"/>
          </a:bodyPr>
          <a:lstStyle/>
          <a:p>
            <a:endParaRPr lang="pt-BR" sz="2800" dirty="0" smtClean="0"/>
          </a:p>
          <a:p>
            <a:endParaRPr lang="pt-BR" sz="2800" dirty="0"/>
          </a:p>
          <a:p>
            <a:r>
              <a:rPr lang="pt-BR" sz="2800" dirty="0" smtClean="0"/>
              <a:t>Permanecei</a:t>
            </a:r>
            <a:r>
              <a:rPr lang="pt-BR" sz="2800" dirty="0"/>
              <a:t>, pois, firmes e não vos submetais, de novo, a jugo de escravidão. </a:t>
            </a:r>
            <a:r>
              <a:rPr lang="pt-BR" sz="2800" dirty="0" err="1" smtClean="0"/>
              <a:t>Gl</a:t>
            </a:r>
            <a:r>
              <a:rPr lang="pt-BR" sz="2800" dirty="0" smtClean="0"/>
              <a:t> 5:1b</a:t>
            </a:r>
            <a:endParaRPr lang="pt-BR" sz="2800" dirty="0"/>
          </a:p>
          <a:p>
            <a:r>
              <a:rPr lang="pt-BR" sz="2800" dirty="0" smtClean="0"/>
              <a:t>...andai </a:t>
            </a:r>
            <a:r>
              <a:rPr lang="pt-BR" sz="2800" dirty="0"/>
              <a:t>no </a:t>
            </a:r>
            <a:r>
              <a:rPr lang="pt-BR" sz="2800" dirty="0" smtClean="0"/>
              <a:t>Espírito. </a:t>
            </a:r>
            <a:r>
              <a:rPr lang="pt-BR" sz="2800" dirty="0" err="1"/>
              <a:t>Gl</a:t>
            </a:r>
            <a:r>
              <a:rPr lang="pt-BR" sz="2800" dirty="0"/>
              <a:t> </a:t>
            </a:r>
            <a:r>
              <a:rPr lang="pt-BR" sz="2800" dirty="0" smtClean="0"/>
              <a:t>5:16</a:t>
            </a:r>
            <a:endParaRPr lang="pt-BR" sz="2800" dirty="0"/>
          </a:p>
          <a:p>
            <a:r>
              <a:rPr lang="pt-BR" sz="2800" dirty="0"/>
              <a:t>Se vivemos no Espírito, andemos também no </a:t>
            </a:r>
            <a:r>
              <a:rPr lang="pt-BR" sz="2800" dirty="0" smtClean="0"/>
              <a:t>Espírito. </a:t>
            </a:r>
            <a:r>
              <a:rPr lang="pt-BR" sz="2800" dirty="0" err="1" smtClean="0"/>
              <a:t>Gl</a:t>
            </a:r>
            <a:r>
              <a:rPr lang="pt-BR" sz="2800" dirty="0" smtClean="0"/>
              <a:t> 5.25</a:t>
            </a:r>
          </a:p>
          <a:p>
            <a:r>
              <a:rPr lang="pt-BR" sz="2800" dirty="0" smtClean="0"/>
              <a:t> ...</a:t>
            </a:r>
            <a:r>
              <a:rPr lang="pt-PT" sz="2800" dirty="0" smtClean="0"/>
              <a:t>corrigi-o (ao irmão) com </a:t>
            </a:r>
            <a:r>
              <a:rPr lang="pt-PT" sz="2800" dirty="0"/>
              <a:t>espírito de brandura; </a:t>
            </a:r>
            <a:r>
              <a:rPr lang="pt-PT" sz="2800" dirty="0" smtClean="0"/>
              <a:t>Gl 6.1</a:t>
            </a:r>
          </a:p>
          <a:p>
            <a:pPr marL="0" indent="0">
              <a:buNone/>
            </a:pPr>
            <a:endParaRPr lang="pt-BR" sz="2800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941168"/>
            <a:ext cx="254317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78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2" y="764705"/>
            <a:ext cx="7306973" cy="5094094"/>
          </a:xfrm>
        </p:spPr>
        <p:txBody>
          <a:bodyPr/>
          <a:lstStyle/>
          <a:p>
            <a:r>
              <a:rPr lang="pt-BR" sz="2800" dirty="0"/>
              <a:t>...guarda-te para que não sejas também tentado. </a:t>
            </a:r>
            <a:r>
              <a:rPr lang="pt-BR" sz="2800" dirty="0" err="1"/>
              <a:t>Gl</a:t>
            </a:r>
            <a:r>
              <a:rPr lang="pt-BR" sz="2800" dirty="0"/>
              <a:t> 6.1</a:t>
            </a:r>
          </a:p>
          <a:p>
            <a:r>
              <a:rPr lang="pt-BR" sz="2800" dirty="0"/>
              <a:t>prove cada um o seu labor. </a:t>
            </a:r>
            <a:r>
              <a:rPr lang="pt-BR" sz="2800" dirty="0" err="1"/>
              <a:t>Gl</a:t>
            </a:r>
            <a:r>
              <a:rPr lang="pt-BR" sz="2800" dirty="0"/>
              <a:t> 6.4</a:t>
            </a:r>
          </a:p>
          <a:p>
            <a:r>
              <a:rPr lang="pt-PT" sz="2800" dirty="0" smtClean="0"/>
              <a:t>...não </a:t>
            </a:r>
            <a:r>
              <a:rPr lang="pt-PT" sz="2800" dirty="0"/>
              <a:t>nos cansemos de fazer o bem, </a:t>
            </a:r>
            <a:r>
              <a:rPr lang="pt-PT" sz="2800" dirty="0" smtClean="0"/>
              <a:t>Gl 6.9</a:t>
            </a:r>
          </a:p>
          <a:p>
            <a:r>
              <a:rPr lang="pt-BR" sz="2800" dirty="0" smtClean="0"/>
              <a:t>...façamos </a:t>
            </a:r>
            <a:r>
              <a:rPr lang="pt-BR" sz="2800" dirty="0"/>
              <a:t>o bem a todos, mas principalmente aos da família da fé. </a:t>
            </a:r>
            <a:r>
              <a:rPr lang="pt-BR" sz="2800" dirty="0" err="1" smtClean="0"/>
              <a:t>Gl</a:t>
            </a:r>
            <a:r>
              <a:rPr lang="pt-BR" sz="2800" dirty="0" smtClean="0"/>
              <a:t> 6:9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4100" name="Picture 4" descr="https://encrypted-tbn2.google.com/images?q=tbn:ANd9GcT-qkBviUIoG2vAUCk3uXoCLje_k5vc-AfOdGD4ygOd9dnfboCVL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4653136"/>
            <a:ext cx="2736305" cy="208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409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Para pensar...</a:t>
            </a:r>
            <a:endParaRPr lang="pt-BR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36912"/>
            <a:ext cx="3216352" cy="3145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905" y="2334369"/>
            <a:ext cx="1323975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62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1601148"/>
          </a:xfrm>
        </p:spPr>
        <p:txBody>
          <a:bodyPr/>
          <a:lstStyle/>
          <a:p>
            <a:pPr algn="ctr"/>
            <a:r>
              <a:rPr lang="pt-BR" sz="2800" b="1" dirty="0"/>
              <a:t>A sociedade é dinamizada pela LEI e a vida do/a cristão/ã é dinamizada pela </a:t>
            </a:r>
            <a:r>
              <a:rPr lang="pt-BR" sz="2800" b="1" dirty="0" smtClean="0"/>
              <a:t>liberdade dada pelo Espírito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132857"/>
            <a:ext cx="7776864" cy="3672408"/>
          </a:xfrm>
        </p:spPr>
        <p:txBody>
          <a:bodyPr/>
          <a:lstStyle/>
          <a:p>
            <a:pPr marL="0" indent="0" algn="ctr">
              <a:buNone/>
            </a:pPr>
            <a:r>
              <a:rPr lang="pt-BR" sz="2800" dirty="0" err="1"/>
              <a:t>Rm</a:t>
            </a:r>
            <a:r>
              <a:rPr lang="pt-BR" sz="2800" dirty="0"/>
              <a:t> 8. 14 e 15 </a:t>
            </a:r>
            <a:r>
              <a:rPr lang="pt-PT" sz="2800" dirty="0"/>
              <a:t>“Pois todos os que são guiados pelo Espírito de Deus são filhos de Deus.</a:t>
            </a:r>
            <a:r>
              <a:rPr lang="pt-PT" sz="2800" b="1" baseline="30000" dirty="0"/>
              <a:t> </a:t>
            </a:r>
            <a:r>
              <a:rPr lang="pt-PT" sz="2800" dirty="0"/>
              <a:t>Porque não recebestes o espírito de escravidão, para viverdes, outra vez, atemorizados, mas recebestes o espírito de adoção, baseados no qual clamamos: Aba, Pai”.</a:t>
            </a:r>
            <a:r>
              <a:rPr lang="pt-PT" sz="2800" b="1" baseline="30000" dirty="0"/>
              <a:t> </a:t>
            </a:r>
            <a:endParaRPr lang="pt-BR" sz="2800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2291" name="Picture 3" descr="C:\Users\Jane\Pictures\borbole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013176"/>
            <a:ext cx="1368152" cy="160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Mudança de sistema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807361"/>
            <a:ext cx="7776863" cy="2773767"/>
          </a:xfrm>
        </p:spPr>
        <p:txBody>
          <a:bodyPr>
            <a:normAutofit/>
          </a:bodyPr>
          <a:lstStyle/>
          <a:p>
            <a:r>
              <a:rPr lang="pt-BR" sz="2800" dirty="0"/>
              <a:t>Lei – escravidão – impotência </a:t>
            </a:r>
            <a:r>
              <a:rPr lang="pt-BR" sz="2800" dirty="0" smtClean="0"/>
              <a:t>– morte</a:t>
            </a:r>
          </a:p>
          <a:p>
            <a:pPr marL="0" indent="0">
              <a:buNone/>
            </a:pPr>
            <a:endParaRPr lang="pt-BR" sz="2800" dirty="0"/>
          </a:p>
          <a:p>
            <a:r>
              <a:rPr lang="pt-BR" sz="2800" dirty="0"/>
              <a:t>Evangelho –</a:t>
            </a:r>
            <a:r>
              <a:rPr lang="pt-BR" sz="2800" b="1" dirty="0"/>
              <a:t> fé </a:t>
            </a:r>
            <a:r>
              <a:rPr lang="pt-BR" sz="2800" dirty="0"/>
              <a:t>– </a:t>
            </a:r>
            <a:r>
              <a:rPr lang="pt-BR" sz="2800" b="1" dirty="0"/>
              <a:t>Espírito Santo </a:t>
            </a:r>
            <a:r>
              <a:rPr lang="pt-BR" sz="2800" dirty="0"/>
              <a:t>- </a:t>
            </a:r>
            <a:r>
              <a:rPr lang="pt-BR" sz="2800" dirty="0" smtClean="0"/>
              <a:t>  liberdade </a:t>
            </a:r>
            <a:r>
              <a:rPr lang="pt-BR" sz="2800" dirty="0"/>
              <a:t>– vida </a:t>
            </a:r>
          </a:p>
          <a:p>
            <a:pPr marL="0" indent="0">
              <a:buNone/>
            </a:pPr>
            <a:endParaRPr lang="pt-BR" sz="28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55411"/>
            <a:ext cx="3117383" cy="302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3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Primavera</Template>
  <TotalTime>223</TotalTime>
  <Words>659</Words>
  <Application>Microsoft Office PowerPoint</Application>
  <PresentationFormat>Apresentação na tela (4:3)</PresentationFormat>
  <Paragraphs>44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Spring</vt:lpstr>
      <vt:lpstr>A questão ética em Gálatas</vt:lpstr>
      <vt:lpstr>Pressupostos</vt:lpstr>
      <vt:lpstr>1. Filhos/as, não escravos/as </vt:lpstr>
      <vt:lpstr>2. Igualdade  </vt:lpstr>
      <vt:lpstr>3. A lei escraviza e o amor liberta </vt:lpstr>
      <vt:lpstr>4. A fé nos leva a conhecer a Cristo </vt:lpstr>
      <vt:lpstr>4.1 A fé é revelada no amor </vt:lpstr>
      <vt:lpstr>4.2 Pela fé assumimos a cruz </vt:lpstr>
      <vt:lpstr>Consequências para o comportamento</vt:lpstr>
      <vt:lpstr>a. Serviço </vt:lpstr>
      <vt:lpstr>b. Solidariedade e vida comunitária</vt:lpstr>
      <vt:lpstr>c. Partilha do saber e do poder </vt:lpstr>
      <vt:lpstr>d. Lançar-se na experiência da novidade do Reino - Viver na fé e no Espírito  </vt:lpstr>
      <vt:lpstr>Imperativos </vt:lpstr>
      <vt:lpstr>Apresentação do PowerPoint</vt:lpstr>
      <vt:lpstr>Para pensar...</vt:lpstr>
      <vt:lpstr>A sociedade é dinamizada pela LEI e a vida do/a cristão/ã é dinamizada pela liberdade dada pelo Espírito </vt:lpstr>
      <vt:lpstr>Mudança de sistema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Pressupostos Éticos em Gálatas</dc:title>
  <dc:creator>Jane</dc:creator>
  <cp:lastModifiedBy>Jane</cp:lastModifiedBy>
  <cp:revision>19</cp:revision>
  <dcterms:created xsi:type="dcterms:W3CDTF">2012-06-08T11:17:09Z</dcterms:created>
  <dcterms:modified xsi:type="dcterms:W3CDTF">2012-06-10T10:19:14Z</dcterms:modified>
</cp:coreProperties>
</file>